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2" r:id="rId6"/>
    <p:sldId id="261" r:id="rId7"/>
    <p:sldId id="262" r:id="rId8"/>
    <p:sldId id="283" r:id="rId9"/>
    <p:sldId id="284" r:id="rId10"/>
    <p:sldId id="263" r:id="rId11"/>
    <p:sldId id="285" r:id="rId12"/>
    <p:sldId id="264" r:id="rId13"/>
    <p:sldId id="286" r:id="rId14"/>
    <p:sldId id="265" r:id="rId15"/>
    <p:sldId id="287" r:id="rId16"/>
    <p:sldId id="288" r:id="rId17"/>
    <p:sldId id="266" r:id="rId18"/>
    <p:sldId id="267" r:id="rId19"/>
    <p:sldId id="289" r:id="rId20"/>
    <p:sldId id="290" r:id="rId21"/>
    <p:sldId id="268" r:id="rId22"/>
    <p:sldId id="291" r:id="rId23"/>
    <p:sldId id="269" r:id="rId24"/>
    <p:sldId id="270" r:id="rId25"/>
    <p:sldId id="294" r:id="rId26"/>
    <p:sldId id="292" r:id="rId27"/>
    <p:sldId id="271" r:id="rId28"/>
    <p:sldId id="272" r:id="rId29"/>
    <p:sldId id="295" r:id="rId30"/>
    <p:sldId id="293" r:id="rId31"/>
    <p:sldId id="296" r:id="rId32"/>
    <p:sldId id="273" r:id="rId33"/>
    <p:sldId id="297" r:id="rId34"/>
    <p:sldId id="274" r:id="rId35"/>
    <p:sldId id="27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</a:t>
            </a:r>
          </a:p>
        </p:txBody>
      </p:sp>
      <p:pic>
        <p:nvPicPr>
          <p:cNvPr id="1027" name="Picture 3" descr="C:\Users\KRISHNAS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KRISHNAS\Desktop\2018_9$largeimg16_Sunday_2018_2356523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182"/>
            <a:ext cx="9144000" cy="47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There is a primary health </a:t>
            </a:r>
            <a:r>
              <a:rPr lang="en-US" sz="3600" dirty="0" err="1"/>
              <a:t>centre</a:t>
            </a:r>
            <a:r>
              <a:rPr lang="en-US" sz="3600" dirty="0"/>
              <a:t> run by the government and one private dispensary where the sick are treated.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We came across various production activities in </a:t>
            </a:r>
            <a:r>
              <a:rPr lang="en-US" dirty="0" err="1"/>
              <a:t>Palampur</a:t>
            </a:r>
            <a:r>
              <a:rPr lang="en-US" dirty="0"/>
              <a:t>.</a:t>
            </a:r>
          </a:p>
          <a:p>
            <a:pPr>
              <a:lnSpc>
                <a:spcPct val="200000"/>
              </a:lnSpc>
            </a:pPr>
            <a:r>
              <a:rPr lang="en-US" dirty="0"/>
              <a:t> In Indian villages, farming is the main production activity. </a:t>
            </a:r>
          </a:p>
          <a:p>
            <a:pPr>
              <a:lnSpc>
                <a:spcPct val="200000"/>
              </a:lnSpc>
            </a:pPr>
            <a:r>
              <a:rPr lang="en-US" dirty="0"/>
              <a:t>Nonfarm activities carried out in villages include small manufacturing, transport, shop-keeping, etc.</a:t>
            </a:r>
          </a:p>
        </p:txBody>
      </p:sp>
    </p:spTree>
    <p:extLst>
      <p:ext uri="{BB962C8B-B14F-4D97-AF65-F5344CB8AC3E}">
        <p14:creationId xmlns:p14="http://schemas.microsoft.com/office/powerpoint/2010/main" val="343637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</a:p>
          <a:p>
            <a:pPr marL="0" indent="0" algn="ctr">
              <a:buNone/>
            </a:pPr>
            <a:r>
              <a:rPr lang="en-US" dirty="0"/>
              <a:t>PRODUCTION</a:t>
            </a:r>
          </a:p>
          <a:p>
            <a:pPr>
              <a:lnSpc>
                <a:spcPct val="200000"/>
              </a:lnSpc>
            </a:pPr>
            <a:r>
              <a:rPr lang="en-US" dirty="0"/>
              <a:t>Production is a process in which raw materials (natural resources) are converted in to more useful finished goods.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RISHNAS\Desktop\factors_of_production_image_resca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00"/>
            <a:ext cx="9144000" cy="682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0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a. Land: In Economics, Land refers to all the natural resources .It includes land surface, water, forests, minerals etc.</a:t>
            </a:r>
          </a:p>
          <a:p>
            <a:endParaRPr lang="en-US" dirty="0"/>
          </a:p>
        </p:txBody>
      </p:sp>
      <p:pic>
        <p:nvPicPr>
          <p:cNvPr id="11266" name="Picture 2" descr="C:\Users\KRISHNAS\Desktop\Farm_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b. </a:t>
            </a:r>
            <a:r>
              <a:rPr lang="en-US" dirty="0" err="1"/>
              <a:t>Labour</a:t>
            </a:r>
            <a:r>
              <a:rPr lang="en-US" dirty="0"/>
              <a:t>:</a:t>
            </a:r>
          </a:p>
          <a:p>
            <a:r>
              <a:rPr lang="en-US" dirty="0" err="1"/>
              <a:t>Labour</a:t>
            </a:r>
            <a:r>
              <a:rPr lang="en-US" dirty="0"/>
              <a:t> is the service provided by workers. Skilled and unskilled workers are needed to carry out production activities.</a:t>
            </a:r>
          </a:p>
        </p:txBody>
      </p:sp>
      <p:pic>
        <p:nvPicPr>
          <p:cNvPr id="12290" name="Picture 2" descr="C:\Users\KRISHNAS\Desktop\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799"/>
            <a:ext cx="7885682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58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en-US" b="1" i="1" dirty="0"/>
              <a:t>c. Physical Capital : Capital refers to manmade means of production.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of two types-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#. Fixed Capital-</a:t>
            </a:r>
          </a:p>
          <a:p>
            <a:pPr>
              <a:lnSpc>
                <a:spcPct val="200000"/>
              </a:lnSpc>
            </a:pPr>
            <a:r>
              <a:rPr lang="en-US" dirty="0"/>
              <a:t>Tools, machines and buildings, which are used in the production process constitute fixed capital.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#. Working Capital : </a:t>
            </a:r>
            <a:r>
              <a:rPr lang="en-US" dirty="0"/>
              <a:t>Raw materials and money in hand are called working capital.</a:t>
            </a:r>
          </a:p>
        </p:txBody>
      </p:sp>
    </p:spTree>
    <p:extLst>
      <p:ext uri="{BB962C8B-B14F-4D97-AF65-F5344CB8AC3E}">
        <p14:creationId xmlns:p14="http://schemas.microsoft.com/office/powerpoint/2010/main" val="128509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d. Human Capital(</a:t>
            </a:r>
            <a:r>
              <a:rPr lang="en-US" dirty="0" err="1"/>
              <a:t>organisation</a:t>
            </a:r>
            <a:r>
              <a:rPr lang="en-US" dirty="0"/>
              <a:t>) -</a:t>
            </a:r>
          </a:p>
          <a:p>
            <a:r>
              <a:rPr lang="en-US" dirty="0"/>
              <a:t>Educated and trained human beings with </a:t>
            </a:r>
            <a:r>
              <a:rPr lang="en-US" dirty="0" err="1"/>
              <a:t>organisational</a:t>
            </a:r>
            <a:r>
              <a:rPr lang="en-US" dirty="0"/>
              <a:t> ability are needed to put together land ,</a:t>
            </a:r>
            <a:r>
              <a:rPr lang="en-US" dirty="0" err="1"/>
              <a:t>labour</a:t>
            </a:r>
            <a:r>
              <a:rPr lang="en-US" dirty="0"/>
              <a:t> and physical capital and produce output.</a:t>
            </a:r>
          </a:p>
        </p:txBody>
      </p:sp>
      <p:pic>
        <p:nvPicPr>
          <p:cNvPr id="13314" name="Picture 2" descr="C:\Users\KRISHNAS\Desktop\maxresdefault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67733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dirty="0"/>
              <a:t>LAND</a:t>
            </a:r>
          </a:p>
          <a:p>
            <a:pPr>
              <a:lnSpc>
                <a:spcPct val="150000"/>
              </a:lnSpc>
            </a:pPr>
            <a:r>
              <a:rPr lang="en-US" dirty="0"/>
              <a:t>Farming is the main production activity in </a:t>
            </a:r>
            <a:r>
              <a:rPr lang="en-US" dirty="0" err="1"/>
              <a:t>Palampur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 75 per cent of the workers are dependent on farming for their livelihood. Some of them are farmers and others are farm </a:t>
            </a:r>
            <a:r>
              <a:rPr lang="en-US" dirty="0" err="1"/>
              <a:t>labourers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Land is a fixed asset. Two different methods can be used to increase output from the same area of Land. They are:</a:t>
            </a:r>
          </a:p>
          <a:p>
            <a:pPr>
              <a:lnSpc>
                <a:spcPct val="150000"/>
              </a:lnSpc>
            </a:pPr>
            <a:r>
              <a:rPr lang="en-US" dirty="0"/>
              <a:t>Multiple Cropping and Modern Farming Technology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i="1" dirty="0"/>
              <a:t>                            Multiple Cropping-</a:t>
            </a:r>
          </a:p>
          <a:p>
            <a:r>
              <a:rPr lang="en-US" dirty="0">
                <a:solidFill>
                  <a:srgbClr val="FF0000"/>
                </a:solidFill>
              </a:rPr>
              <a:t>Cultivating more than one crop on a piece of land during the year is called Multiple </a:t>
            </a:r>
            <a:r>
              <a:rPr lang="en-US" dirty="0" err="1">
                <a:solidFill>
                  <a:srgbClr val="FF0000"/>
                </a:solidFill>
              </a:rPr>
              <a:t>Cropprng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For ex: </a:t>
            </a:r>
            <a:r>
              <a:rPr lang="en-US" dirty="0" err="1">
                <a:solidFill>
                  <a:srgbClr val="FF0000"/>
                </a:solidFill>
              </a:rPr>
              <a:t>Jowar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bajra</a:t>
            </a:r>
            <a:r>
              <a:rPr lang="en-US" dirty="0">
                <a:solidFill>
                  <a:srgbClr val="FF0000"/>
                </a:solidFill>
              </a:rPr>
              <a:t> are grown in rainy season, potato in </a:t>
            </a:r>
            <a:r>
              <a:rPr lang="en-US" dirty="0" err="1">
                <a:solidFill>
                  <a:srgbClr val="FF0000"/>
                </a:solidFill>
              </a:rPr>
              <a:t>october-december</a:t>
            </a:r>
            <a:r>
              <a:rPr lang="en-US" dirty="0">
                <a:solidFill>
                  <a:srgbClr val="FF0000"/>
                </a:solidFill>
              </a:rPr>
              <a:t> and wheat in winter.</a:t>
            </a:r>
          </a:p>
        </p:txBody>
      </p:sp>
      <p:pic>
        <p:nvPicPr>
          <p:cNvPr id="14338" name="Picture 2" descr="C:\Users\KRISHNAS\Desktop\Photographs-of-multiple-cropping-systems-The-pictures-illustrate-a-a-vegetable-farm-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1249"/>
            <a:ext cx="9144000" cy="41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36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Palampur</a:t>
            </a:r>
            <a:r>
              <a:rPr lang="en-US" dirty="0"/>
              <a:t> is an imaginary village. Agriculture is the main activity in </a:t>
            </a:r>
            <a:r>
              <a:rPr lang="en-US" dirty="0" err="1"/>
              <a:t>Palampur</a:t>
            </a:r>
            <a:r>
              <a:rPr lang="en-US" dirty="0"/>
              <a:t>.</a:t>
            </a:r>
          </a:p>
        </p:txBody>
      </p:sp>
      <p:pic>
        <p:nvPicPr>
          <p:cNvPr id="2050" name="Picture 2" descr="C:\Users\KRISHNAS\Desktop\2e2653479ff63e4bca9d974a93c32f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496"/>
            <a:ext cx="9144000" cy="57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71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MODERN FARMING TECHNOLOGY</a:t>
            </a:r>
          </a:p>
        </p:txBody>
      </p:sp>
      <p:pic>
        <p:nvPicPr>
          <p:cNvPr id="15362" name="Picture 2" descr="C:\Users\KRISHNAS\Desktop\1490351438_A9JWRh_tractor-shuttersto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0244"/>
            <a:ext cx="8229600" cy="44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4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b="1" dirty="0"/>
              <a:t>Modern farming technology:</a:t>
            </a:r>
          </a:p>
          <a:p>
            <a:pPr>
              <a:lnSpc>
                <a:spcPct val="200000"/>
              </a:lnSpc>
            </a:pPr>
            <a:r>
              <a:rPr lang="en-US" dirty="0"/>
              <a:t>It is also called HYV technology. It is a package of three inputs such as HYV seeds ,chemical </a:t>
            </a:r>
            <a:r>
              <a:rPr lang="en-US" dirty="0" err="1"/>
              <a:t>fertilisers</a:t>
            </a:r>
            <a:r>
              <a:rPr lang="en-US" dirty="0"/>
              <a:t> and pesticides and irrigation. </a:t>
            </a:r>
          </a:p>
          <a:p>
            <a:pPr>
              <a:lnSpc>
                <a:spcPct val="200000"/>
              </a:lnSpc>
            </a:pPr>
            <a:r>
              <a:rPr lang="en-US" dirty="0"/>
              <a:t>HYV technology helps us to </a:t>
            </a:r>
            <a:r>
              <a:rPr lang="en-US" dirty="0" err="1"/>
              <a:t>increse</a:t>
            </a:r>
            <a:r>
              <a:rPr lang="en-US" dirty="0"/>
              <a:t> productivity. </a:t>
            </a:r>
          </a:p>
          <a:p>
            <a:pPr>
              <a:lnSpc>
                <a:spcPct val="200000"/>
              </a:lnSpc>
            </a:pPr>
            <a:r>
              <a:rPr lang="en-US" dirty="0"/>
              <a:t>Ex: farmers of Punjab succeed increasing the production of wheat several times by using HYV technology.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GREEN REVOLUTION</a:t>
            </a:r>
          </a:p>
        </p:txBody>
      </p:sp>
      <p:pic>
        <p:nvPicPr>
          <p:cNvPr id="16386" name="Picture 2" descr="C:\Users\KRISHNAS\Desktop\norman-borlaug-increased-mexico-harvest-six-fold-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55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i="1" dirty="0"/>
              <a:t>GREEN REVOLUTION</a:t>
            </a:r>
          </a:p>
          <a:p>
            <a:pPr>
              <a:lnSpc>
                <a:spcPct val="150000"/>
              </a:lnSpc>
            </a:pPr>
            <a:r>
              <a:rPr lang="en-US" dirty="0"/>
              <a:t>New farming technology (HYV technology) was introduced in India in the late 1960 s .</a:t>
            </a:r>
          </a:p>
          <a:p>
            <a:pPr>
              <a:lnSpc>
                <a:spcPct val="150000"/>
              </a:lnSpc>
            </a:pPr>
            <a:r>
              <a:rPr lang="en-US" dirty="0"/>
              <a:t>As a result of it, agricultural production and productivity increased several times. </a:t>
            </a:r>
          </a:p>
          <a:p>
            <a:pPr>
              <a:lnSpc>
                <a:spcPct val="150000"/>
              </a:lnSpc>
            </a:pPr>
            <a:r>
              <a:rPr lang="en-US" dirty="0"/>
              <a:t>India could achieve self sufficiency in food grains.</a:t>
            </a:r>
          </a:p>
          <a:p>
            <a:pPr>
              <a:lnSpc>
                <a:spcPct val="150000"/>
              </a:lnSpc>
            </a:pPr>
            <a:r>
              <a:rPr lang="en-US" dirty="0"/>
              <a:t> These developments are generally called the Green Revolution.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/>
              <a:t>NEGATIVE EFFECTS OF THE GREEN REVOLUTION.</a:t>
            </a:r>
          </a:p>
          <a:p>
            <a:pPr>
              <a:lnSpc>
                <a:spcPct val="200000"/>
              </a:lnSpc>
            </a:pPr>
            <a:r>
              <a:rPr lang="en-US" dirty="0"/>
              <a:t>a. Large scale use of chemical </a:t>
            </a:r>
            <a:r>
              <a:rPr lang="en-US" dirty="0" err="1"/>
              <a:t>fertilisers</a:t>
            </a:r>
            <a:r>
              <a:rPr lang="en-US" dirty="0"/>
              <a:t> destroyed the natural fertility of the soil.</a:t>
            </a:r>
          </a:p>
          <a:p>
            <a:pPr>
              <a:lnSpc>
                <a:spcPct val="200000"/>
              </a:lnSpc>
            </a:pPr>
            <a:r>
              <a:rPr lang="en-US" dirty="0"/>
              <a:t>b. Over exploitation of ground water resulted in the lowering of the water table.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DISTRIBUTION OF LAND IN PALAMPUR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Land is distributed unequally. </a:t>
            </a:r>
          </a:p>
          <a:p>
            <a:pPr>
              <a:lnSpc>
                <a:spcPct val="200000"/>
              </a:lnSpc>
            </a:pPr>
            <a:r>
              <a:rPr lang="en-US" dirty="0"/>
              <a:t>Nearly one-third of the 450 families are landless.</a:t>
            </a:r>
          </a:p>
          <a:p>
            <a:pPr>
              <a:lnSpc>
                <a:spcPct val="200000"/>
              </a:lnSpc>
            </a:pPr>
            <a:r>
              <a:rPr lang="en-US" dirty="0"/>
              <a:t>240 families have small pieces of land (less than 2 hectares) .</a:t>
            </a:r>
          </a:p>
          <a:p>
            <a:pPr>
              <a:lnSpc>
                <a:spcPct val="200000"/>
              </a:lnSpc>
            </a:pPr>
            <a:r>
              <a:rPr lang="en-US" dirty="0"/>
              <a:t> 60 rich families have large pieces of land.</a:t>
            </a:r>
          </a:p>
        </p:txBody>
      </p:sp>
    </p:spTree>
    <p:extLst>
      <p:ext uri="{BB962C8B-B14F-4D97-AF65-F5344CB8AC3E}">
        <p14:creationId xmlns:p14="http://schemas.microsoft.com/office/powerpoint/2010/main" val="648180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FARM LABOURERS IN PALAMPUR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Palampur</a:t>
            </a:r>
            <a:r>
              <a:rPr lang="en-US" dirty="0"/>
              <a:t> is a </a:t>
            </a:r>
            <a:r>
              <a:rPr lang="en-US" dirty="0" err="1"/>
              <a:t>labour</a:t>
            </a:r>
            <a:r>
              <a:rPr lang="en-US" dirty="0"/>
              <a:t> surplus village .</a:t>
            </a:r>
          </a:p>
          <a:p>
            <a:r>
              <a:rPr lang="en-US" dirty="0"/>
              <a:t>There is heavy competition for work among the </a:t>
            </a:r>
            <a:r>
              <a:rPr lang="en-US" dirty="0" err="1"/>
              <a:t>labourers</a:t>
            </a:r>
            <a:r>
              <a:rPr lang="en-US" dirty="0"/>
              <a:t>. </a:t>
            </a:r>
          </a:p>
          <a:p>
            <a:r>
              <a:rPr lang="en-US" dirty="0"/>
              <a:t>So, people agree to work for lower wages.</a:t>
            </a:r>
          </a:p>
        </p:txBody>
      </p:sp>
      <p:pic>
        <p:nvPicPr>
          <p:cNvPr id="17411" name="Picture 3" descr="C:\Users\KRISHNAS\Desktop\FARMERSK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19450"/>
            <a:ext cx="5693415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0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CAPITAL</a:t>
            </a:r>
          </a:p>
          <a:p>
            <a:r>
              <a:rPr lang="en-US" dirty="0"/>
              <a:t>Medium and large farmers sell a major part of their output in the market .</a:t>
            </a:r>
          </a:p>
          <a:p>
            <a:r>
              <a:rPr lang="en-US" dirty="0"/>
              <a:t>They save a part of their income. This money is used as capital for the next season.</a:t>
            </a:r>
          </a:p>
          <a:p>
            <a:r>
              <a:rPr lang="en-US" dirty="0"/>
              <a:t>Small farmers consume most of their output. They do not have surplus to sell. </a:t>
            </a:r>
          </a:p>
          <a:p>
            <a:r>
              <a:rPr lang="en-US" dirty="0"/>
              <a:t>So, they take loan from big farmers to use as capital.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SAVITA : A SMALL FARMER</a:t>
            </a:r>
          </a:p>
          <a:p>
            <a:pPr algn="just"/>
            <a:r>
              <a:rPr lang="en-US" dirty="0"/>
              <a:t>Savita borrowed money from the land lord named </a:t>
            </a:r>
            <a:r>
              <a:rPr lang="en-US" dirty="0" err="1"/>
              <a:t>Tejpal</a:t>
            </a:r>
            <a:r>
              <a:rPr lang="en-US" dirty="0"/>
              <a:t> under the following conditions:</a:t>
            </a:r>
          </a:p>
          <a:p>
            <a:r>
              <a:rPr lang="en-US" dirty="0"/>
              <a:t>She should work in </a:t>
            </a:r>
            <a:r>
              <a:rPr lang="en-US" dirty="0" err="1"/>
              <a:t>Tejpal's</a:t>
            </a:r>
            <a:r>
              <a:rPr lang="en-US" dirty="0"/>
              <a:t> farm during harvesting season for a wage of Rs.35 per day.</a:t>
            </a:r>
          </a:p>
          <a:p>
            <a:r>
              <a:rPr lang="en-US" dirty="0"/>
              <a:t>She should pay interest at the rate of 24%.</a:t>
            </a:r>
          </a:p>
          <a:p>
            <a:r>
              <a:rPr lang="en-US" dirty="0"/>
              <a:t>Savita's condition would be better if she could get a bank loan</a:t>
            </a:r>
          </a:p>
          <a:p>
            <a:r>
              <a:rPr lang="en-US" dirty="0"/>
              <a:t>a. Bank charges very low rate of interest .She can repay the loan easily.</a:t>
            </a:r>
          </a:p>
          <a:p>
            <a:r>
              <a:rPr lang="en-US" dirty="0"/>
              <a:t>b. There is no need for her to work in another person's land.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NON- FARMING ACTIVITIES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DAIRY FARMING</a:t>
            </a:r>
          </a:p>
          <a:p>
            <a:endParaRPr lang="en-US" dirty="0"/>
          </a:p>
        </p:txBody>
      </p:sp>
      <p:pic>
        <p:nvPicPr>
          <p:cNvPr id="7" name="Picture 2" descr="C:\Users\KRISHNAS\Desktop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181691" cy="45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55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Other activities such as small scale manufacturing, dairy, transport, etc. are carried out on a limited scale in </a:t>
            </a:r>
            <a:r>
              <a:rPr lang="en-US" dirty="0" err="1"/>
              <a:t>Palampur</a:t>
            </a:r>
            <a:r>
              <a:rPr lang="en-US" dirty="0"/>
              <a:t>.</a:t>
            </a:r>
          </a:p>
        </p:txBody>
      </p:sp>
      <p:pic>
        <p:nvPicPr>
          <p:cNvPr id="3074" name="Picture 2" descr="C:\Users\KRISHNAS\Desktop\OTHER+NON-+FARMING+ACTIV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27435" cy="53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65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81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DAIRY FARMING: </a:t>
            </a:r>
            <a:r>
              <a:rPr lang="en-US" i="1" dirty="0"/>
              <a:t>Rearing of milk giving animals and the production of milk products is called Dairy Farming. </a:t>
            </a:r>
          </a:p>
          <a:p>
            <a:pPr>
              <a:lnSpc>
                <a:spcPct val="150000"/>
              </a:lnSpc>
            </a:pPr>
            <a:r>
              <a:rPr lang="en-US" dirty="0"/>
              <a:t>People feed their buffalos on grass and the </a:t>
            </a:r>
            <a:r>
              <a:rPr lang="en-US" i="1" dirty="0" err="1"/>
              <a:t>jowar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 err="1"/>
              <a:t>bajra</a:t>
            </a:r>
            <a:r>
              <a:rPr lang="en-US" i="1" dirty="0"/>
              <a:t> </a:t>
            </a:r>
            <a:r>
              <a:rPr lang="en-US" dirty="0"/>
              <a:t>that grows during the rainy season.</a:t>
            </a:r>
          </a:p>
          <a:p>
            <a:pPr>
              <a:lnSpc>
                <a:spcPct val="150000"/>
              </a:lnSpc>
            </a:pPr>
            <a:r>
              <a:rPr lang="en-US" dirty="0"/>
              <a:t>The milk is sold in </a:t>
            </a:r>
            <a:r>
              <a:rPr lang="en-US" dirty="0" err="1"/>
              <a:t>Raiganj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Two traders have set up collection cum chilling </a:t>
            </a:r>
            <a:r>
              <a:rPr lang="en-US" dirty="0" err="1"/>
              <a:t>centres</a:t>
            </a:r>
            <a:r>
              <a:rPr lang="en-US" dirty="0"/>
              <a:t> at </a:t>
            </a:r>
            <a:r>
              <a:rPr lang="en-US" dirty="0" err="1"/>
              <a:t>Raiganj</a:t>
            </a:r>
            <a:r>
              <a:rPr lang="en-US" dirty="0"/>
              <a:t> from where the milk is transported to far away towns and cities.</a:t>
            </a:r>
          </a:p>
        </p:txBody>
      </p:sp>
    </p:spTree>
    <p:extLst>
      <p:ext uri="{BB962C8B-B14F-4D97-AF65-F5344CB8AC3E}">
        <p14:creationId xmlns:p14="http://schemas.microsoft.com/office/powerpoint/2010/main" val="2615221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SMALL SCALE MANUFACTURING </a:t>
            </a:r>
            <a:br>
              <a:rPr lang="en-US" b="1" dirty="0"/>
            </a:br>
            <a:endParaRPr lang="en-US" dirty="0"/>
          </a:p>
        </p:txBody>
      </p:sp>
      <p:pic>
        <p:nvPicPr>
          <p:cNvPr id="19458" name="Picture 2" descr="C:\Users\KRISHNAS\Desktop\maxresdefault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69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b="1" dirty="0"/>
              <a:t>SMALL SCALE MANUFACTURING: </a:t>
            </a:r>
          </a:p>
          <a:p>
            <a:pPr>
              <a:lnSpc>
                <a:spcPct val="200000"/>
              </a:lnSpc>
            </a:pPr>
            <a:r>
              <a:rPr lang="en-US" dirty="0"/>
              <a:t>Artisans work at home and produce goods on small scale without using machines.</a:t>
            </a:r>
          </a:p>
          <a:p>
            <a:pPr>
              <a:lnSpc>
                <a:spcPct val="200000"/>
              </a:lnSpc>
            </a:pPr>
            <a:r>
              <a:rPr lang="en-US" dirty="0"/>
              <a:t>The family members of the artisans are also involved in production activities.</a:t>
            </a:r>
          </a:p>
          <a:p>
            <a:pPr>
              <a:lnSpc>
                <a:spcPct val="200000"/>
              </a:lnSpc>
            </a:pPr>
            <a:r>
              <a:rPr lang="en-US" dirty="0"/>
              <a:t>Most of the work is done by hand. Only simple tools are used.</a:t>
            </a:r>
          </a:p>
          <a:p>
            <a:pPr>
              <a:lnSpc>
                <a:spcPct val="200000"/>
              </a:lnSpc>
            </a:pPr>
            <a:r>
              <a:rPr lang="en-US" dirty="0"/>
              <a:t>It is called cottage industries.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The shopkeepers of </a:t>
            </a:r>
            <a:r>
              <a:rPr lang="en-US" dirty="0" err="1"/>
              <a:t>Palampur</a:t>
            </a:r>
            <a:endParaRPr lang="en-US" dirty="0"/>
          </a:p>
        </p:txBody>
      </p:sp>
      <p:pic>
        <p:nvPicPr>
          <p:cNvPr id="20482" name="Picture 2" descr="C:\Users\KRISHNAS\Desktop\maxresdefault (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77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The traders of </a:t>
            </a:r>
            <a:r>
              <a:rPr lang="en-US" dirty="0" err="1"/>
              <a:t>Palampur</a:t>
            </a:r>
            <a:r>
              <a:rPr lang="en-US" dirty="0"/>
              <a:t> are shopkeepers.</a:t>
            </a:r>
          </a:p>
          <a:p>
            <a:pPr>
              <a:lnSpc>
                <a:spcPct val="150000"/>
              </a:lnSpc>
            </a:pPr>
            <a:r>
              <a:rPr lang="en-US" dirty="0"/>
              <a:t>They buy goods from wholesale markets in the cities and sell them in the village. </a:t>
            </a:r>
          </a:p>
          <a:p>
            <a:pPr>
              <a:lnSpc>
                <a:spcPct val="150000"/>
              </a:lnSpc>
            </a:pPr>
            <a:r>
              <a:rPr lang="en-US" dirty="0"/>
              <a:t>There are small general stores in the village selling a wide range of items like rice, wheat, sugar, tea, oil, biscuits, soap, toothpaste, batteries, candles, notebooks, pen, pencil, even some cloth.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9600" dirty="0"/>
              <a:t>   THANK YOU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RISHNAS\Desktop\maxresdefault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7457"/>
            <a:ext cx="9144000" cy="43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5518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/>
              <a:t>Palampur</a:t>
            </a:r>
            <a:r>
              <a:rPr lang="en-US" sz="3200" dirty="0"/>
              <a:t> is well-connected with </a:t>
            </a:r>
            <a:r>
              <a:rPr lang="en-US" sz="3200" dirty="0" err="1"/>
              <a:t>neighbouring</a:t>
            </a:r>
            <a:r>
              <a:rPr lang="en-US" sz="3200" dirty="0"/>
              <a:t> villages and towns. </a:t>
            </a:r>
          </a:p>
          <a:p>
            <a:r>
              <a:rPr lang="en-US" sz="3200" dirty="0" err="1"/>
              <a:t>Raiganj</a:t>
            </a:r>
            <a:r>
              <a:rPr lang="en-US" sz="3200" dirty="0"/>
              <a:t>, a big village, is 3 </a:t>
            </a:r>
            <a:r>
              <a:rPr lang="en-US" sz="3200" dirty="0" err="1"/>
              <a:t>kms</a:t>
            </a:r>
            <a:r>
              <a:rPr lang="en-US" sz="3200" dirty="0"/>
              <a:t> from </a:t>
            </a:r>
            <a:r>
              <a:rPr lang="en-US" sz="3200" dirty="0" err="1"/>
              <a:t>Palampur</a:t>
            </a:r>
            <a:r>
              <a:rPr lang="en-US" sz="3200" dirty="0"/>
              <a:t>. </a:t>
            </a:r>
          </a:p>
          <a:p>
            <a:r>
              <a:rPr lang="en-US" sz="3200" dirty="0"/>
              <a:t>An all weather road connects the village to </a:t>
            </a:r>
            <a:r>
              <a:rPr lang="en-US" sz="3200" dirty="0" err="1"/>
              <a:t>Raiganj</a:t>
            </a:r>
            <a:r>
              <a:rPr lang="en-US" sz="3200" dirty="0"/>
              <a:t> and further on to the nearest small town of </a:t>
            </a:r>
            <a:r>
              <a:rPr lang="en-US" sz="3200" dirty="0" err="1"/>
              <a:t>Shahpur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Many kinds of transport are found on the roads of </a:t>
            </a:r>
            <a:r>
              <a:rPr lang="en-US" dirty="0" err="1"/>
              <a:t>Palampur</a:t>
            </a:r>
            <a:endParaRPr lang="en-US" dirty="0"/>
          </a:p>
        </p:txBody>
      </p:sp>
      <p:pic>
        <p:nvPicPr>
          <p:cNvPr id="5124" name="Picture 4" descr="C:\Users\KRISHNA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006202" cy="216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KRISHNAS\Desktop\maxresdefault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1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RISHNAS\Desktop\79bde478d3a2d2b44ea87b6775c6de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COMMUNITY LIFE IN PALAMPUR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450 families belonging to different castes live in </a:t>
            </a:r>
            <a:r>
              <a:rPr lang="en-US" dirty="0" err="1"/>
              <a:t>Palampur</a:t>
            </a:r>
            <a:r>
              <a:rPr lang="en-US" dirty="0"/>
              <a:t>. </a:t>
            </a:r>
          </a:p>
          <a:p>
            <a:r>
              <a:rPr lang="en-US" dirty="0"/>
              <a:t>Most of the lands are owned by the upper caste people. </a:t>
            </a:r>
          </a:p>
          <a:p>
            <a:r>
              <a:rPr lang="en-US" dirty="0"/>
              <a:t>They live in big houses made of bricks with cement plastering .</a:t>
            </a:r>
          </a:p>
          <a:p>
            <a:r>
              <a:rPr lang="en-US" dirty="0"/>
              <a:t>The SC s live in small houses made of mud and</a:t>
            </a:r>
          </a:p>
          <a:p>
            <a:r>
              <a:rPr lang="en-US" dirty="0"/>
              <a:t>straw. </a:t>
            </a:r>
          </a:p>
        </p:txBody>
      </p:sp>
    </p:spTree>
    <p:extLst>
      <p:ext uri="{BB962C8B-B14F-4D97-AF65-F5344CB8AC3E}">
        <p14:creationId xmlns:p14="http://schemas.microsoft.com/office/powerpoint/2010/main" val="400733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Most of the houses have electric connections. Electricity powers all the tube wells in the fields and is used in various types of small business.</a:t>
            </a:r>
          </a:p>
          <a:p>
            <a:r>
              <a:rPr lang="en-US" dirty="0"/>
              <a:t>various types of small business. </a:t>
            </a:r>
            <a:r>
              <a:rPr lang="en-US" dirty="0" err="1"/>
              <a:t>Palampur</a:t>
            </a:r>
            <a:endParaRPr lang="en-US" dirty="0"/>
          </a:p>
          <a:p>
            <a:r>
              <a:rPr lang="en-US" dirty="0"/>
              <a:t>has two primary schools and one high</a:t>
            </a:r>
          </a:p>
          <a:p>
            <a:r>
              <a:rPr lang="en-US" dirty="0"/>
              <a:t>school.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KRISHNAS\Desktop\water-well-tube-well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53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/>
              <a:t>Palampur</a:t>
            </a:r>
            <a:r>
              <a:rPr lang="en-US" dirty="0"/>
              <a:t> has two primary schools and one high school.</a:t>
            </a:r>
          </a:p>
        </p:txBody>
      </p:sp>
      <p:pic>
        <p:nvPicPr>
          <p:cNvPr id="8194" name="Picture 2" descr="C:\Users\KRISHNAS\Desktop\maxresdefault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9144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6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1096</Words>
  <Application>Microsoft Office PowerPoint</Application>
  <PresentationFormat>On-screen Show (4:3)</PresentationFormat>
  <Paragraphs>101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Many kinds of transport are found on the roads of Palampur</vt:lpstr>
      <vt:lpstr>PowerPoint Presentation</vt:lpstr>
      <vt:lpstr>PowerPoint Presentation</vt:lpstr>
      <vt:lpstr>PowerPoint Presentation</vt:lpstr>
      <vt:lpstr>Palampur has two primary schools and one high school.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 FARMING TECHNOLOGY</vt:lpstr>
      <vt:lpstr>PowerPoint Presentation</vt:lpstr>
      <vt:lpstr>GREEN REVOLUTION</vt:lpstr>
      <vt:lpstr>PowerPoint Presentation</vt:lpstr>
      <vt:lpstr>PowerPoint Presentation</vt:lpstr>
      <vt:lpstr>DISTRIBUTION OF LAND IN PALAMPUR</vt:lpstr>
      <vt:lpstr>FARM LABOURERS IN PALAMPUR</vt:lpstr>
      <vt:lpstr>PowerPoint Presentation</vt:lpstr>
      <vt:lpstr>PowerPoint Presentation</vt:lpstr>
      <vt:lpstr>NON- FARMING ACTIVITIES</vt:lpstr>
      <vt:lpstr>PowerPoint Presentation</vt:lpstr>
      <vt:lpstr> SMALL SCALE MANUFACTURING  </vt:lpstr>
      <vt:lpstr>PowerPoint Presentation</vt:lpstr>
      <vt:lpstr>The shopkeepers of Palampur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KRISHNAS</dc:creator>
  <cp:lastModifiedBy>kalarajan9@gmail.com</cp:lastModifiedBy>
  <cp:revision>17</cp:revision>
  <dcterms:created xsi:type="dcterms:W3CDTF">2006-08-16T00:00:00Z</dcterms:created>
  <dcterms:modified xsi:type="dcterms:W3CDTF">2022-07-03T16:48:35Z</dcterms:modified>
</cp:coreProperties>
</file>